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14" r:id="rId2"/>
    <p:sldId id="307" r:id="rId3"/>
    <p:sldId id="312" r:id="rId4"/>
    <p:sldId id="308" r:id="rId5"/>
    <p:sldId id="309" r:id="rId6"/>
    <p:sldId id="310" r:id="rId7"/>
    <p:sldId id="311" r:id="rId8"/>
    <p:sldId id="315" r:id="rId9"/>
  </p:sldIdLst>
  <p:sldSz cx="9144000" cy="6858000" type="screen4x3"/>
  <p:notesSz cx="7302500" cy="9588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3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36393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/>
            </a:lvl1pPr>
          </a:lstStyle>
          <a:p>
            <a:fld id="{5E5638CA-BF6D-4A0A-9CD4-3FE4D1E27F3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5" tIns="48257" rIns="96515" bIns="4825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6515" tIns="48257" rIns="96515" bIns="482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36393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/>
            </a:lvl1pPr>
          </a:lstStyle>
          <a:p>
            <a:fld id="{BFE77825-1E30-4733-A9CA-278DD7B2FC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966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http://www.uml-diagrams.org/state-machine-diagrams.html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996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451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9830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4269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1692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77825-1E30-4733-A9CA-278DD7B2FCC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245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11706A-90FF-4A75-A2ED-47C661698BF3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E29609F-E600-4FB5-A732-B8DD19DDF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657600"/>
            <a:ext cx="6400800" cy="1600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Calibri" pitchFamily="34" charset="0"/>
              </a:rPr>
              <a:t>UML State machine diagram</a:t>
            </a:r>
            <a:endParaRPr lang="ro-RO" dirty="0" smtClean="0">
              <a:latin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8839200" cy="1470025"/>
          </a:xfrm>
        </p:spPr>
        <p:txBody>
          <a:bodyPr>
            <a:normAutofit/>
          </a:bodyPr>
          <a:lstStyle/>
          <a:p>
            <a:r>
              <a:rPr lang="ro-RO" dirty="0" smtClean="0">
                <a:latin typeface="Calibri" pitchFamily="34" charset="0"/>
              </a:rPr>
              <a:t>Seminar </a:t>
            </a:r>
            <a:r>
              <a:rPr lang="en-US" dirty="0" smtClean="0">
                <a:latin typeface="Calibri" pitchFamily="34" charset="0"/>
              </a:rPr>
              <a:t>6</a:t>
            </a:r>
            <a:r>
              <a:rPr dirty="0" smtClean="0">
                <a:latin typeface="Calibri" pitchFamily="34" charset="0"/>
              </a:rPr>
              <a:t/>
            </a:r>
            <a:br>
              <a:rPr dirty="0" smtClean="0">
                <a:latin typeface="Calibri" pitchFamily="34" charset="0"/>
              </a:rPr>
            </a:b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ro-RO" sz="3600" dirty="0" smtClean="0">
                <a:latin typeface="+mj-lt"/>
              </a:rPr>
              <a:t>State </a:t>
            </a:r>
            <a:r>
              <a:rPr lang="en-US" sz="3600" dirty="0" smtClean="0">
                <a:latin typeface="+mj-lt"/>
              </a:rPr>
              <a:t>machine </a:t>
            </a:r>
            <a:r>
              <a:rPr lang="ro-RO" sz="3600" dirty="0" smtClean="0">
                <a:latin typeface="+mj-lt"/>
              </a:rPr>
              <a:t>diagram</a:t>
            </a:r>
            <a:endParaRPr lang="en-US" sz="3600" dirty="0">
              <a:latin typeface="+mj-lt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09600" y="1676400"/>
            <a:ext cx="8077200" cy="480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ro-R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It model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</a:t>
            </a:r>
            <a:r>
              <a:rPr kumimoji="0" lang="ro-R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ro-RO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the</a:t>
            </a:r>
            <a:r>
              <a:rPr kumimoji="0" lang="ro-R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ro-RO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dynamic</a:t>
            </a:r>
            <a:r>
              <a:rPr kumimoji="0" lang="ro-R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state of a particular </a:t>
            </a:r>
            <a:r>
              <a:rPr kumimoji="0" lang="ro-RO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object</a:t>
            </a:r>
            <a:r>
              <a:rPr kumimoji="0" lang="ro-R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(</a:t>
            </a:r>
            <a:r>
              <a:rPr kumimoji="0" lang="ro-RO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instance</a:t>
            </a:r>
            <a:r>
              <a:rPr kumimoji="0" lang="ro-RO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)</a:t>
            </a:r>
            <a:r>
              <a:rPr kumimoji="0" lang="ro-R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o-RO" sz="2600" dirty="0" err="1" smtClean="0">
                <a:latin typeface="Calibri" pitchFamily="34" charset="0"/>
              </a:rPr>
              <a:t>According</a:t>
            </a:r>
            <a:r>
              <a:rPr lang="ro-RO" sz="2600" dirty="0" smtClean="0">
                <a:latin typeface="Calibri" pitchFamily="34" charset="0"/>
              </a:rPr>
              <a:t> </a:t>
            </a:r>
            <a:r>
              <a:rPr lang="ro-RO" sz="2600" dirty="0" err="1" smtClean="0">
                <a:latin typeface="Calibri" pitchFamily="34" charset="0"/>
              </a:rPr>
              <a:t>to</a:t>
            </a:r>
            <a:r>
              <a:rPr lang="ro-RO" sz="2600" dirty="0" smtClean="0">
                <a:latin typeface="Calibri" pitchFamily="34" charset="0"/>
              </a:rPr>
              <a:t> UML, </a:t>
            </a:r>
            <a:r>
              <a:rPr lang="ro-RO" sz="3200" dirty="0" smtClean="0"/>
              <a:t>a state </a:t>
            </a:r>
            <a:r>
              <a:rPr lang="ro-RO" sz="3200" dirty="0" err="1" smtClean="0"/>
              <a:t>is</a:t>
            </a:r>
            <a:r>
              <a:rPr lang="ro-RO" sz="3200" dirty="0" smtClean="0"/>
              <a:t> </a:t>
            </a:r>
            <a:r>
              <a:rPr lang="ro-RO" sz="2800" dirty="0">
                <a:latin typeface="Calibri" pitchFamily="34" charset="0"/>
              </a:rPr>
              <a:t>„a </a:t>
            </a:r>
            <a:r>
              <a:rPr lang="ro-RO" sz="2800" dirty="0" err="1">
                <a:latin typeface="Calibri" pitchFamily="34" charset="0"/>
              </a:rPr>
              <a:t>condition</a:t>
            </a:r>
            <a:r>
              <a:rPr lang="ro-RO" sz="2800" dirty="0">
                <a:latin typeface="Calibri" pitchFamily="34" charset="0"/>
              </a:rPr>
              <a:t> </a:t>
            </a:r>
            <a:r>
              <a:rPr lang="ro-RO" sz="2800" dirty="0" err="1" smtClean="0">
                <a:latin typeface="Calibri" pitchFamily="34" charset="0"/>
              </a:rPr>
              <a:t>during</a:t>
            </a:r>
            <a:r>
              <a:rPr lang="ro-RO" sz="2800" dirty="0" smtClean="0">
                <a:latin typeface="Calibri" pitchFamily="34" charset="0"/>
              </a:rPr>
              <a:t> an </a:t>
            </a:r>
            <a:r>
              <a:rPr lang="ro-RO" sz="2800" dirty="0" err="1" smtClean="0">
                <a:latin typeface="Calibri" pitchFamily="34" charset="0"/>
              </a:rPr>
              <a:t>object</a:t>
            </a:r>
            <a:r>
              <a:rPr lang="en-US" sz="2800" dirty="0" smtClean="0">
                <a:latin typeface="Calibri" pitchFamily="34" charset="0"/>
              </a:rPr>
              <a:t>’</a:t>
            </a:r>
            <a:r>
              <a:rPr lang="ro-RO" sz="2800" dirty="0" smtClean="0">
                <a:latin typeface="Calibri" pitchFamily="34" charset="0"/>
              </a:rPr>
              <a:t>s life when </a:t>
            </a:r>
            <a:r>
              <a:rPr lang="en-US" sz="2800" dirty="0" smtClean="0">
                <a:latin typeface="Calibri" pitchFamily="34" charset="0"/>
              </a:rPr>
              <a:t>it </a:t>
            </a:r>
            <a:r>
              <a:rPr lang="ro-RO" sz="2800" dirty="0" smtClean="0">
                <a:latin typeface="Calibri" pitchFamily="34" charset="0"/>
              </a:rPr>
              <a:t>satisfie</a:t>
            </a:r>
            <a:r>
              <a:rPr lang="en-US" sz="2800" dirty="0" smtClean="0">
                <a:latin typeface="Calibri" pitchFamily="34" charset="0"/>
              </a:rPr>
              <a:t>s some criterion, performs some action, or waits for an event”.</a:t>
            </a:r>
            <a:r>
              <a:rPr lang="ro-RO" sz="2800" dirty="0" smtClean="0">
                <a:latin typeface="Calibri" pitchFamily="34" charset="0"/>
              </a:rPr>
              <a:t> 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 smtClean="0">
                <a:latin typeface="Calibri" pitchFamily="34" charset="0"/>
              </a:rPr>
              <a:t>It identifies the events that determine the transition of an object from one state to another state.</a:t>
            </a: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600" dirty="0">
                <a:latin typeface="Calibri" pitchFamily="34" charset="0"/>
              </a:rPr>
              <a:t>Not all events are applicable in the context of all states. There </a:t>
            </a:r>
            <a:r>
              <a:rPr lang="en-US" sz="2600" dirty="0" smtClean="0">
                <a:latin typeface="Calibri" pitchFamily="34" charset="0"/>
              </a:rPr>
              <a:t>are conditions </a:t>
            </a:r>
            <a:r>
              <a:rPr lang="en-US" sz="2600" dirty="0">
                <a:latin typeface="Calibri" pitchFamily="34" charset="0"/>
              </a:rPr>
              <a:t>that </a:t>
            </a:r>
            <a:r>
              <a:rPr lang="en-US" sz="2600" dirty="0" smtClean="0">
                <a:latin typeface="Calibri" pitchFamily="34" charset="0"/>
              </a:rPr>
              <a:t>may cause </a:t>
            </a:r>
            <a:r>
              <a:rPr lang="en-US" sz="2600" dirty="0">
                <a:latin typeface="Calibri" pitchFamily="34" charset="0"/>
              </a:rPr>
              <a:t>the </a:t>
            </a:r>
            <a:r>
              <a:rPr lang="en-US" sz="2600" dirty="0" smtClean="0">
                <a:latin typeface="Calibri" pitchFamily="34" charset="0"/>
              </a:rPr>
              <a:t>occurrence of </a:t>
            </a:r>
            <a:r>
              <a:rPr lang="en-US" sz="2600" dirty="0">
                <a:latin typeface="Calibri" pitchFamily="34" charset="0"/>
              </a:rPr>
              <a:t>a particular event.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ro-RO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o-RO" dirty="0"/>
              <a:t>State </a:t>
            </a:r>
            <a:r>
              <a:rPr lang="en-US" dirty="0" smtClean="0"/>
              <a:t>machine </a:t>
            </a:r>
            <a:r>
              <a:rPr lang="ro-RO" dirty="0" err="1" smtClean="0"/>
              <a:t>diagram</a:t>
            </a:r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 rotWithShape="1">
          <a:blip r:embed="rId3" cstate="print"/>
          <a:srcRect l="25628" t="18808" r="48908" b="47505"/>
          <a:stretch/>
        </p:blipFill>
        <p:spPr bwMode="auto">
          <a:xfrm>
            <a:off x="838200" y="1752600"/>
            <a:ext cx="3657600" cy="3962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43400" y="1447800"/>
            <a:ext cx="426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u="sng" dirty="0" smtClean="0"/>
              <a:t>State </a:t>
            </a:r>
            <a:r>
              <a:rPr lang="en-US" b="1" u="sng" dirty="0" smtClean="0"/>
              <a:t>invariant</a:t>
            </a:r>
            <a:r>
              <a:rPr lang="en-US" dirty="0" smtClean="0"/>
              <a:t>: </a:t>
            </a:r>
            <a:r>
              <a:rPr lang="en-US" dirty="0"/>
              <a:t>Specifies conditions that are always true when this state is the current state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On entry </a:t>
            </a:r>
            <a:r>
              <a:rPr lang="en-US" u="sng" dirty="0" smtClean="0"/>
              <a:t>action</a:t>
            </a:r>
            <a:r>
              <a:rPr lang="en-US" dirty="0" smtClean="0"/>
              <a:t>: An </a:t>
            </a:r>
            <a:r>
              <a:rPr lang="en-US" dirty="0"/>
              <a:t>optional behavior that is executed whenever this state is </a:t>
            </a:r>
            <a:r>
              <a:rPr lang="en-US" dirty="0" smtClean="0"/>
              <a:t>entered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Do</a:t>
            </a:r>
            <a:r>
              <a:rPr lang="en-US" u="sng" dirty="0" smtClean="0"/>
              <a:t> activity: </a:t>
            </a:r>
            <a:r>
              <a:rPr lang="en-US" dirty="0"/>
              <a:t>An optional behavior that is executed while being in the state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On exit </a:t>
            </a:r>
            <a:r>
              <a:rPr lang="en-US" u="sng" dirty="0" smtClean="0"/>
              <a:t>action</a:t>
            </a:r>
            <a:r>
              <a:rPr lang="en-US" dirty="0" smtClean="0"/>
              <a:t>: </a:t>
            </a:r>
            <a:r>
              <a:rPr lang="en-US" dirty="0"/>
              <a:t>An optional behavior that is executed whenever this state is exited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 smtClean="0"/>
              <a:t>A </a:t>
            </a:r>
            <a:r>
              <a:rPr lang="en-US" b="1" u="sng" dirty="0"/>
              <a:t>deferred trigger </a:t>
            </a:r>
            <a:r>
              <a:rPr lang="en-US" dirty="0"/>
              <a:t>is retained until the state machine reaches a state configuration where it is no longer deferred.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43204" y="1447800"/>
            <a:ext cx="8077200" cy="3124200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State</a:t>
            </a:r>
            <a:r>
              <a:rPr lang="en-US" dirty="0" smtClean="0">
                <a:latin typeface="Calibri" pitchFamily="34" charset="0"/>
              </a:rPr>
              <a:t>- represented by a rectangle with rounded corners</a:t>
            </a:r>
            <a:r>
              <a:rPr lang="ro-RO" dirty="0" smtClean="0">
                <a:latin typeface="Calibri" pitchFamily="34" charset="0"/>
              </a:rPr>
              <a:t>.</a:t>
            </a:r>
          </a:p>
          <a:p>
            <a:pPr algn="just"/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Initial and final state</a:t>
            </a:r>
            <a:r>
              <a:rPr lang="ro-RO" b="1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– </a:t>
            </a:r>
            <a:r>
              <a:rPr lang="en-US" dirty="0" smtClean="0">
                <a:latin typeface="Calibri" pitchFamily="34" charset="0"/>
              </a:rPr>
              <a:t>they have same notations as in activity diagrams</a:t>
            </a:r>
            <a:r>
              <a:rPr lang="ro-RO" dirty="0" smtClean="0">
                <a:latin typeface="Calibri" pitchFamily="34" charset="0"/>
              </a:rPr>
              <a:t>. </a:t>
            </a:r>
            <a:r>
              <a:rPr lang="en-US" dirty="0" smtClean="0">
                <a:latin typeface="Calibri" pitchFamily="34" charset="0"/>
              </a:rPr>
              <a:t>They signify the beginning and then end of an object’s life. </a:t>
            </a:r>
            <a:endParaRPr lang="ro-RO" dirty="0" smtClean="0">
              <a:latin typeface="Calibri" pitchFamily="34" charset="0"/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Sub-machine state </a:t>
            </a:r>
            <a:r>
              <a:rPr lang="ro-RO" dirty="0" smtClean="0">
                <a:latin typeface="Calibri" pitchFamily="34" charset="0"/>
              </a:rPr>
              <a:t>– </a:t>
            </a:r>
            <a:r>
              <a:rPr lang="en-US" dirty="0" smtClean="0">
                <a:latin typeface="Calibri" pitchFamily="34" charset="0"/>
              </a:rPr>
              <a:t>It is a state that contains sub-states </a:t>
            </a:r>
            <a:r>
              <a:rPr lang="ro-RO" dirty="0" smtClean="0">
                <a:latin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</a:rPr>
              <a:t>embedded states</a:t>
            </a:r>
            <a:r>
              <a:rPr lang="ro-RO" dirty="0" smtClean="0">
                <a:latin typeface="Calibri" pitchFamily="34" charset="0"/>
              </a:rPr>
              <a:t>). </a:t>
            </a:r>
            <a:endParaRPr lang="en-US" dirty="0" smtClean="0">
              <a:latin typeface="Calibri" pitchFamily="34" charset="0"/>
            </a:endParaRPr>
          </a:p>
          <a:p>
            <a:pPr algn="just"/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572000"/>
            <a:ext cx="1981200" cy="1205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669971"/>
            <a:ext cx="5299781" cy="79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Transitions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8077200" cy="3124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>
                <a:latin typeface="Calibri" pitchFamily="34" charset="0"/>
              </a:rPr>
              <a:t>The </a:t>
            </a:r>
            <a:r>
              <a:rPr lang="en-US" b="1" dirty="0">
                <a:latin typeface="Calibri" pitchFamily="34" charset="0"/>
              </a:rPr>
              <a:t>object transits </a:t>
            </a:r>
            <a:r>
              <a:rPr lang="en-US" dirty="0">
                <a:latin typeface="Calibri" pitchFamily="34" charset="0"/>
              </a:rPr>
              <a:t>from one state to another </a:t>
            </a:r>
            <a:r>
              <a:rPr lang="en-US" b="1" dirty="0">
                <a:latin typeface="Calibri" pitchFamily="34" charset="0"/>
              </a:rPr>
              <a:t>when an event occurs </a:t>
            </a:r>
            <a:r>
              <a:rPr lang="en-US" dirty="0">
                <a:latin typeface="Calibri" pitchFamily="34" charset="0"/>
              </a:rPr>
              <a:t>and </a:t>
            </a:r>
            <a:r>
              <a:rPr lang="en-US" b="1" dirty="0">
                <a:latin typeface="Calibri" pitchFamily="34" charset="0"/>
              </a:rPr>
              <a:t>when certain conditions are met</a:t>
            </a:r>
            <a:r>
              <a:rPr lang="en-US" dirty="0">
                <a:latin typeface="Calibri" pitchFamily="34" charset="0"/>
              </a:rPr>
              <a:t>.</a:t>
            </a:r>
            <a:endParaRPr lang="ro-RO" dirty="0" smtClean="0">
              <a:latin typeface="Calibri" pitchFamily="34" charset="0"/>
            </a:endParaRPr>
          </a:p>
          <a:p>
            <a:pPr algn="just"/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Transition – </a:t>
            </a:r>
            <a:r>
              <a:rPr lang="en-US" dirty="0" smtClean="0">
                <a:latin typeface="Calibri" pitchFamily="34" charset="0"/>
              </a:rPr>
              <a:t>represented by an arrow from an source state </a:t>
            </a:r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to a target state</a:t>
            </a:r>
            <a:r>
              <a:rPr lang="ro-RO" dirty="0" smtClean="0">
                <a:latin typeface="Calibri" pitchFamily="34" charset="0"/>
              </a:rPr>
              <a:t>.</a:t>
            </a:r>
          </a:p>
          <a:p>
            <a:pPr algn="just"/>
            <a:r>
              <a:rPr lang="ro-RO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It may contain</a:t>
            </a:r>
            <a:r>
              <a:rPr lang="ro-RO" dirty="0" smtClean="0">
                <a:latin typeface="Calibri" pitchFamily="34" charset="0"/>
              </a:rPr>
              <a:t>:</a:t>
            </a:r>
          </a:p>
          <a:p>
            <a:pPr lvl="1" algn="just"/>
            <a:r>
              <a:rPr lang="en-US" b="1" i="1" dirty="0" smtClean="0">
                <a:solidFill>
                  <a:srgbClr val="0070C0"/>
                </a:solidFill>
                <a:latin typeface="Calibri" pitchFamily="34" charset="0"/>
              </a:rPr>
              <a:t>Trigger</a:t>
            </a:r>
            <a:r>
              <a:rPr lang="ro-RO" dirty="0" smtClean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it is the cause of transitions, and it may be an event, a condition change or the time passing. </a:t>
            </a:r>
            <a:endParaRPr lang="ro-RO" dirty="0" smtClean="0">
              <a:latin typeface="Calibri" pitchFamily="34" charset="0"/>
            </a:endParaRPr>
          </a:p>
          <a:p>
            <a:pPr lvl="1" algn="just"/>
            <a:r>
              <a:rPr lang="ro-RO" b="1" i="1" dirty="0" err="1" smtClean="0">
                <a:solidFill>
                  <a:srgbClr val="0070C0"/>
                </a:solidFill>
                <a:latin typeface="Calibri" pitchFamily="34" charset="0"/>
              </a:rPr>
              <a:t>Condi</a:t>
            </a:r>
            <a:r>
              <a:rPr lang="en-US" b="1" i="1" dirty="0" err="1" smtClean="0">
                <a:solidFill>
                  <a:srgbClr val="0070C0"/>
                </a:solidFill>
                <a:latin typeface="Calibri" pitchFamily="34" charset="0"/>
              </a:rPr>
              <a:t>tion</a:t>
            </a:r>
            <a:r>
              <a:rPr lang="ro-RO" dirty="0" smtClean="0">
                <a:latin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</a:rPr>
              <a:t>A </a:t>
            </a:r>
            <a:r>
              <a:rPr lang="en-US" dirty="0">
                <a:latin typeface="Calibri" pitchFamily="34" charset="0"/>
              </a:rPr>
              <a:t>condition that must be true for the trigger to determine the transition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lvl="1" algn="just"/>
            <a:r>
              <a:rPr lang="en-US" b="1" i="1" dirty="0" smtClean="0">
                <a:solidFill>
                  <a:srgbClr val="0070C0"/>
                </a:solidFill>
                <a:latin typeface="Calibri" pitchFamily="34" charset="0"/>
              </a:rPr>
              <a:t>Effect</a:t>
            </a:r>
            <a:r>
              <a:rPr lang="en-US" dirty="0" smtClean="0">
                <a:latin typeface="Calibri" pitchFamily="34" charset="0"/>
              </a:rPr>
              <a:t>: </a:t>
            </a:r>
            <a:r>
              <a:rPr lang="en-US" dirty="0">
                <a:latin typeface="Calibri" pitchFamily="34" charset="0"/>
              </a:rPr>
              <a:t>A</a:t>
            </a:r>
            <a:r>
              <a:rPr lang="en-US" dirty="0" smtClean="0">
                <a:latin typeface="Calibri" pitchFamily="34" charset="0"/>
              </a:rPr>
              <a:t>ction that will be invoked by </a:t>
            </a:r>
            <a:r>
              <a:rPr lang="en-US" dirty="0">
                <a:latin typeface="Calibri" pitchFamily="34" charset="0"/>
              </a:rPr>
              <a:t>o</a:t>
            </a:r>
            <a:r>
              <a:rPr lang="en-US" dirty="0" smtClean="0">
                <a:latin typeface="Calibri" pitchFamily="34" charset="0"/>
              </a:rPr>
              <a:t>bject as a result of transition. </a:t>
            </a:r>
            <a:endParaRPr lang="ro-RO" dirty="0" smtClean="0">
              <a:latin typeface="Calibri" pitchFamily="34" charset="0"/>
            </a:endParaRPr>
          </a:p>
          <a:p>
            <a:pPr lvl="0" algn="just"/>
            <a:endParaRPr lang="ro-RO" dirty="0" smtClean="0"/>
          </a:p>
          <a:p>
            <a:pPr algn="just"/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 cstate="print"/>
          <a:srcRect l="35342" t="30590" r="32268" b="61146"/>
          <a:stretch/>
        </p:blipFill>
        <p:spPr bwMode="auto">
          <a:xfrm>
            <a:off x="1819275" y="4581331"/>
            <a:ext cx="5505450" cy="11233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8077200" cy="31242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Calibri" pitchFamily="34" charset="0"/>
              </a:rPr>
              <a:t>Except for the  initial and the final state, every state has a name, state attributes, performed actions and activities. </a:t>
            </a:r>
            <a:endParaRPr lang="ro-RO" dirty="0" smtClean="0">
              <a:latin typeface="Calibri" pitchFamily="34" charset="0"/>
            </a:endParaRPr>
          </a:p>
          <a:p>
            <a:pPr algn="just"/>
            <a:r>
              <a:rPr lang="en-US" dirty="0" smtClean="0">
                <a:latin typeface="Calibri" pitchFamily="34" charset="0"/>
              </a:rPr>
              <a:t>Special actions are</a:t>
            </a:r>
            <a:r>
              <a:rPr lang="ro-RO" dirty="0" smtClean="0">
                <a:latin typeface="Calibri" pitchFamily="34" charset="0"/>
              </a:rPr>
              <a:t>:</a:t>
            </a:r>
          </a:p>
          <a:p>
            <a:pPr lvl="1" algn="just"/>
            <a:r>
              <a:rPr lang="ro-RO" sz="2600" b="1" dirty="0" err="1" smtClean="0">
                <a:solidFill>
                  <a:srgbClr val="0070C0"/>
                </a:solidFill>
                <a:latin typeface="Calibri" pitchFamily="34" charset="0"/>
              </a:rPr>
              <a:t>Entry</a:t>
            </a:r>
            <a:r>
              <a:rPr lang="ro-RO" sz="26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o-RO" sz="2600" dirty="0" smtClean="0">
                <a:latin typeface="Calibri" pitchFamily="34" charset="0"/>
              </a:rPr>
              <a:t>– </a:t>
            </a:r>
            <a:r>
              <a:rPr lang="en-US" sz="2600" dirty="0" smtClean="0">
                <a:latin typeface="Calibri" pitchFamily="34" charset="0"/>
              </a:rPr>
              <a:t>action taken when entering into a state</a:t>
            </a:r>
            <a:r>
              <a:rPr lang="ro-RO" sz="2600" dirty="0" smtClean="0">
                <a:latin typeface="Calibri" pitchFamily="34" charset="0"/>
              </a:rPr>
              <a:t>.</a:t>
            </a:r>
          </a:p>
          <a:p>
            <a:pPr lvl="1" algn="just"/>
            <a:r>
              <a:rPr lang="ro-RO" sz="2600" b="1" dirty="0" err="1" smtClean="0">
                <a:solidFill>
                  <a:srgbClr val="0070C0"/>
                </a:solidFill>
                <a:latin typeface="Calibri" pitchFamily="34" charset="0"/>
              </a:rPr>
              <a:t>Exit</a:t>
            </a:r>
            <a:r>
              <a:rPr lang="ro-RO" sz="26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o-RO" sz="2600" dirty="0" smtClean="0">
                <a:latin typeface="Calibri" pitchFamily="34" charset="0"/>
              </a:rPr>
              <a:t>– </a:t>
            </a:r>
            <a:r>
              <a:rPr lang="en-US" sz="2600" dirty="0" smtClean="0">
                <a:latin typeface="Calibri" pitchFamily="34" charset="0"/>
              </a:rPr>
              <a:t>action taken when leaving a state</a:t>
            </a:r>
            <a:r>
              <a:rPr lang="ro-RO" sz="2600" dirty="0" smtClean="0">
                <a:latin typeface="Calibri" pitchFamily="34" charset="0"/>
              </a:rPr>
              <a:t>.</a:t>
            </a:r>
          </a:p>
          <a:p>
            <a:pPr lvl="1" algn="just"/>
            <a:r>
              <a:rPr lang="ro-RO" sz="2600" b="1" dirty="0" smtClean="0">
                <a:solidFill>
                  <a:srgbClr val="0070C0"/>
                </a:solidFill>
                <a:latin typeface="Calibri" pitchFamily="34" charset="0"/>
              </a:rPr>
              <a:t>Do</a:t>
            </a:r>
            <a:r>
              <a:rPr lang="en-US" sz="2600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600" dirty="0">
                <a:latin typeface="Calibri" pitchFamily="34" charset="0"/>
              </a:rPr>
              <a:t>- action taken during a state; external events can interrupt </a:t>
            </a:r>
            <a:r>
              <a:rPr lang="en-US" sz="2600" dirty="0" smtClean="0">
                <a:latin typeface="Calibri" pitchFamily="34" charset="0"/>
              </a:rPr>
              <a:t>Do action.</a:t>
            </a:r>
            <a:endParaRPr lang="ro-RO" dirty="0" smtClean="0">
              <a:latin typeface="Calibri" pitchFamily="34" charset="0"/>
            </a:endParaRPr>
          </a:p>
          <a:p>
            <a:pPr algn="just"/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 cstate="print"/>
          <a:srcRect l="37864" t="30380" r="41798" b="59700"/>
          <a:stretch/>
        </p:blipFill>
        <p:spPr bwMode="auto">
          <a:xfrm>
            <a:off x="2438400" y="4343400"/>
            <a:ext cx="4114800" cy="1828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ro-RO" dirty="0" smtClean="0"/>
              <a:t>Deci</a:t>
            </a:r>
            <a:r>
              <a:rPr lang="en-US" dirty="0" err="1" smtClean="0"/>
              <a:t>sions</a:t>
            </a:r>
            <a:endParaRPr 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sz="quarter" idx="1"/>
          </p:nvPr>
        </p:nvSpPr>
        <p:spPr>
          <a:xfrm>
            <a:off x="762000" y="1447800"/>
            <a:ext cx="8077200" cy="1143000"/>
          </a:xfrm>
        </p:spPr>
        <p:txBody>
          <a:bodyPr>
            <a:normAutofit/>
          </a:bodyPr>
          <a:lstStyle/>
          <a:p>
            <a:pPr algn="just"/>
            <a:r>
              <a:rPr lang="en-US" sz="2200" b="1" dirty="0" smtClean="0">
                <a:solidFill>
                  <a:srgbClr val="0070C0"/>
                </a:solidFill>
                <a:latin typeface="Calibri" pitchFamily="34" charset="0"/>
              </a:rPr>
              <a:t>Decision </a:t>
            </a:r>
            <a:r>
              <a:rPr lang="ro-RO" sz="2200" dirty="0" smtClean="0">
                <a:latin typeface="Calibri" pitchFamily="34" charset="0"/>
              </a:rPr>
              <a:t>(</a:t>
            </a:r>
            <a:r>
              <a:rPr lang="en-US" sz="2200" dirty="0" smtClean="0">
                <a:latin typeface="Calibri" pitchFamily="34" charset="0"/>
              </a:rPr>
              <a:t>Choice</a:t>
            </a:r>
            <a:r>
              <a:rPr lang="ro-RO" sz="2200" dirty="0" smtClean="0">
                <a:latin typeface="Calibri" pitchFamily="34" charset="0"/>
              </a:rPr>
              <a:t>) – </a:t>
            </a:r>
            <a:r>
              <a:rPr lang="en-US" sz="2200" dirty="0" smtClean="0">
                <a:latin typeface="Calibri" pitchFamily="34" charset="0"/>
              </a:rPr>
              <a:t>it is a pseudo-state that make a conditional fork. It evaluates conditions for the triggers of output transitions in order to choose </a:t>
            </a:r>
            <a:r>
              <a:rPr lang="ro-RO" sz="2200" dirty="0" smtClean="0">
                <a:latin typeface="Calibri" pitchFamily="34" charset="0"/>
              </a:rPr>
              <a:t> </a:t>
            </a:r>
            <a:r>
              <a:rPr lang="en-US" sz="2200" dirty="0" smtClean="0">
                <a:latin typeface="Calibri" pitchFamily="34" charset="0"/>
              </a:rPr>
              <a:t>only one output transition</a:t>
            </a:r>
            <a:r>
              <a:rPr lang="ro-RO" sz="2200" dirty="0" smtClean="0">
                <a:latin typeface="Calibri" pitchFamily="34" charset="0"/>
              </a:rPr>
              <a:t>. </a:t>
            </a:r>
            <a:endParaRPr lang="en-US" sz="2200" dirty="0" smtClean="0">
              <a:latin typeface="Calibri" pitchFamily="34" charset="0"/>
            </a:endParaRPr>
          </a:p>
          <a:p>
            <a:pPr algn="just"/>
            <a:endParaRPr lang="ro-RO" dirty="0" smtClean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3" cstate="print"/>
          <a:srcRect l="23522" t="19711" r="19804" b="43600"/>
          <a:stretch/>
        </p:blipFill>
        <p:spPr bwMode="auto">
          <a:xfrm>
            <a:off x="914400" y="2590800"/>
            <a:ext cx="6934200" cy="3657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3200400" cy="457200"/>
          </a:xfrm>
        </p:spPr>
        <p:txBody>
          <a:bodyPr>
            <a:noAutofit/>
          </a:bodyPr>
          <a:lstStyle/>
          <a:p>
            <a:endParaRPr lang="en-US" sz="2400" dirty="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40525" y="685800"/>
            <a:ext cx="8382000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sz="1900" i="1" dirty="0" smtClean="0">
                <a:solidFill>
                  <a:srgbClr val="C00000"/>
                </a:solidFill>
                <a:latin typeface="Calibri" pitchFamily="34" charset="0"/>
              </a:rPr>
              <a:t>	</a:t>
            </a:r>
            <a:r>
              <a:rPr lang="en-US" sz="1900" i="1" dirty="0" smtClean="0">
                <a:solidFill>
                  <a:srgbClr val="C00000"/>
                </a:solidFill>
                <a:latin typeface="Calibri" pitchFamily="34" charset="0"/>
              </a:rPr>
              <a:t>Create the </a:t>
            </a:r>
            <a:r>
              <a:rPr lang="en-US" sz="1900" i="1" dirty="0" smtClean="0">
                <a:solidFill>
                  <a:srgbClr val="C00000"/>
                </a:solidFill>
                <a:latin typeface="Calibri" pitchFamily="34" charset="0"/>
              </a:rPr>
              <a:t>state </a:t>
            </a:r>
            <a:r>
              <a:rPr lang="en-US" sz="1900" i="1" dirty="0" smtClean="0">
                <a:solidFill>
                  <a:srgbClr val="C00000"/>
                </a:solidFill>
                <a:latin typeface="Calibri" pitchFamily="34" charset="0"/>
              </a:rPr>
              <a:t>diagram for the </a:t>
            </a:r>
            <a:r>
              <a:rPr lang="en-US" sz="1900" i="1" dirty="0" smtClean="0">
                <a:solidFill>
                  <a:srgbClr val="C00000"/>
                </a:solidFill>
                <a:latin typeface="Calibri" pitchFamily="34" charset="0"/>
              </a:rPr>
              <a:t>ROOM class.</a:t>
            </a:r>
            <a:endParaRPr lang="en-US" sz="1900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pPr lvl="2"/>
            <a:endParaRPr lang="ro-RO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endParaRPr lang="ro-RO" b="1" dirty="0" smtClean="0">
              <a:latin typeface="Calibri" pitchFamily="34" charset="0"/>
            </a:endParaRPr>
          </a:p>
        </p:txBody>
      </p:sp>
      <p:pic>
        <p:nvPicPr>
          <p:cNvPr id="6" name="Picture 5" descr="IconDemoE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8100" y="104900"/>
            <a:ext cx="914400" cy="66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685800" y="1295400"/>
            <a:ext cx="7772400" cy="518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55000" lnSpcReduction="20000"/>
          </a:bodyPr>
          <a:lstStyle/>
          <a:p>
            <a:pPr marL="274320" indent="-274320" algn="just">
              <a:lnSpc>
                <a:spcPct val="12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dirty="0" smtClean="0">
                <a:latin typeface="Calibri" pitchFamily="34" charset="0"/>
              </a:rPr>
              <a:t>	The project goal is to </a:t>
            </a:r>
            <a:r>
              <a:rPr lang="ro-RO" sz="2800" dirty="0" smtClean="0">
                <a:latin typeface="Calibri" pitchFamily="34" charset="0"/>
              </a:rPr>
              <a:t>develope a</a:t>
            </a:r>
            <a:r>
              <a:rPr lang="en-US" sz="2800" dirty="0" smtClean="0">
                <a:latin typeface="Calibri" pitchFamily="34" charset="0"/>
              </a:rPr>
              <a:t> software application for </a:t>
            </a:r>
            <a:r>
              <a:rPr lang="ro-RO" sz="2800" dirty="0" smtClean="0">
                <a:latin typeface="Calibri" pitchFamily="34" charset="0"/>
              </a:rPr>
              <a:t>the </a:t>
            </a:r>
            <a:r>
              <a:rPr lang="en-US" sz="2800" dirty="0" smtClean="0">
                <a:latin typeface="Calibri" pitchFamily="34" charset="0"/>
              </a:rPr>
              <a:t>management</a:t>
            </a:r>
            <a:r>
              <a:rPr lang="ro-RO" sz="2800" dirty="0" smtClean="0">
                <a:latin typeface="Calibri" pitchFamily="34" charset="0"/>
              </a:rPr>
              <a:t> of a</a:t>
            </a:r>
            <a:r>
              <a:rPr lang="en-US" sz="2800" dirty="0" smtClean="0">
                <a:latin typeface="Calibri" pitchFamily="34" charset="0"/>
              </a:rPr>
              <a:t> hotel</a:t>
            </a:r>
            <a:r>
              <a:rPr lang="ro-RO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business unit. </a:t>
            </a:r>
            <a:r>
              <a:rPr lang="ro-RO" sz="2800" dirty="0" smtClean="0">
                <a:latin typeface="Calibri" pitchFamily="34" charset="0"/>
              </a:rPr>
              <a:t>In order to check in</a:t>
            </a:r>
            <a:r>
              <a:rPr lang="en-US" sz="2800" dirty="0" smtClean="0">
                <a:latin typeface="Calibri" pitchFamily="34" charset="0"/>
              </a:rPr>
              <a:t>, a customer can request to reserve one or more rooms by e-mail or telephone. For this,</a:t>
            </a:r>
            <a:r>
              <a:rPr lang="ro-RO" sz="2800" dirty="0" smtClean="0">
                <a:latin typeface="Calibri" pitchFamily="34" charset="0"/>
              </a:rPr>
              <a:t> he provides the </a:t>
            </a:r>
            <a:r>
              <a:rPr lang="en-US" sz="2800" dirty="0" smtClean="0">
                <a:latin typeface="Calibri" pitchFamily="34" charset="0"/>
              </a:rPr>
              <a:t>receptionist </a:t>
            </a:r>
            <a:r>
              <a:rPr lang="ro-RO" sz="2800" dirty="0" smtClean="0">
                <a:latin typeface="Calibri" pitchFamily="34" charset="0"/>
              </a:rPr>
              <a:t>with</a:t>
            </a:r>
            <a:r>
              <a:rPr lang="en-US" sz="2800" dirty="0" smtClean="0">
                <a:latin typeface="Calibri" pitchFamily="34" charset="0"/>
              </a:rPr>
              <a:t> information on the period of accommodation and type of rooms required. Customers will get discounts if </a:t>
            </a:r>
            <a:r>
              <a:rPr lang="ro-RO" sz="2800" dirty="0" smtClean="0">
                <a:latin typeface="Calibri" pitchFamily="34" charset="0"/>
              </a:rPr>
              <a:t>they</a:t>
            </a:r>
            <a:r>
              <a:rPr lang="en-US" sz="2800" dirty="0" smtClean="0">
                <a:latin typeface="Calibri" pitchFamily="34" charset="0"/>
              </a:rPr>
              <a:t> reserve at least 3 rooms or if the period </a:t>
            </a:r>
            <a:r>
              <a:rPr lang="ro-RO" sz="2800" dirty="0" smtClean="0">
                <a:latin typeface="Calibri" pitchFamily="34" charset="0"/>
              </a:rPr>
              <a:t>of </a:t>
            </a:r>
            <a:r>
              <a:rPr lang="en-US" sz="2800" dirty="0" smtClean="0">
                <a:latin typeface="Calibri" pitchFamily="34" charset="0"/>
              </a:rPr>
              <a:t>accommodation</a:t>
            </a:r>
            <a:r>
              <a:rPr lang="ro-RO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exceeds 5 days. The </a:t>
            </a:r>
            <a:r>
              <a:rPr lang="ro-RO" sz="2800" dirty="0" smtClean="0">
                <a:latin typeface="Calibri" pitchFamily="34" charset="0"/>
              </a:rPr>
              <a:t>receptionist</a:t>
            </a:r>
            <a:r>
              <a:rPr lang="en-US" sz="2800" dirty="0" smtClean="0">
                <a:latin typeface="Calibri" pitchFamily="34" charset="0"/>
              </a:rPr>
              <a:t> check</a:t>
            </a:r>
            <a:r>
              <a:rPr lang="ro-RO" sz="2800" dirty="0" smtClean="0">
                <a:latin typeface="Calibri" pitchFamily="34" charset="0"/>
              </a:rPr>
              <a:t>s</a:t>
            </a:r>
            <a:r>
              <a:rPr lang="en-US" sz="2800" dirty="0" smtClean="0">
                <a:latin typeface="Calibri" pitchFamily="34" charset="0"/>
              </a:rPr>
              <a:t> availability and notifies the client of this and the estimated cost of accommodation. If there are no rooms available as requested, the receptionist can provide alternatives </a:t>
            </a:r>
            <a:r>
              <a:rPr lang="ro-RO" sz="2800" dirty="0" smtClean="0">
                <a:latin typeface="Calibri" pitchFamily="34" charset="0"/>
              </a:rPr>
              <a:t>to the </a:t>
            </a:r>
            <a:r>
              <a:rPr lang="en-US" sz="2800" dirty="0" smtClean="0">
                <a:latin typeface="Calibri" pitchFamily="34" charset="0"/>
              </a:rPr>
              <a:t>customer. The client may request a discount (additional</a:t>
            </a:r>
            <a:r>
              <a:rPr lang="ro-RO" sz="2800" dirty="0" smtClean="0">
                <a:latin typeface="Calibri" pitchFamily="34" charset="0"/>
              </a:rPr>
              <a:t> or not</a:t>
            </a:r>
            <a:r>
              <a:rPr lang="en-US" sz="2800" dirty="0" smtClean="0">
                <a:latin typeface="Calibri" pitchFamily="34" charset="0"/>
              </a:rPr>
              <a:t>) and the receptionist will decide the feasibility discount, assisted mandatory</a:t>
            </a:r>
            <a:r>
              <a:rPr lang="ro-RO" sz="2800" dirty="0" smtClean="0">
                <a:latin typeface="Calibri" pitchFamily="34" charset="0"/>
              </a:rPr>
              <a:t> by the</a:t>
            </a:r>
            <a:r>
              <a:rPr lang="en-US" sz="2800" dirty="0" smtClean="0">
                <a:latin typeface="Calibri" pitchFamily="34" charset="0"/>
              </a:rPr>
              <a:t> hotel manager. If the client agrees with the proposed price, </a:t>
            </a:r>
            <a:r>
              <a:rPr lang="ro-RO" sz="2800" dirty="0" smtClean="0">
                <a:latin typeface="Calibri" pitchFamily="34" charset="0"/>
              </a:rPr>
              <a:t>they </a:t>
            </a:r>
            <a:r>
              <a:rPr lang="en-US" sz="2800" dirty="0" smtClean="0">
                <a:latin typeface="Calibri" pitchFamily="34" charset="0"/>
              </a:rPr>
              <a:t>proceed to the reservation. For new customers, the receptionist asks identification</a:t>
            </a:r>
            <a:r>
              <a:rPr lang="ro-RO" sz="2800" dirty="0" smtClean="0">
                <a:latin typeface="Calibri" pitchFamily="34" charset="0"/>
              </a:rPr>
              <a:t> data</a:t>
            </a:r>
            <a:r>
              <a:rPr lang="en-US" sz="2800" dirty="0" smtClean="0">
                <a:latin typeface="Calibri" pitchFamily="34" charset="0"/>
              </a:rPr>
              <a:t>, which he </a:t>
            </a:r>
            <a:r>
              <a:rPr lang="ro-RO" sz="2800" dirty="0" smtClean="0">
                <a:latin typeface="Calibri" pitchFamily="34" charset="0"/>
              </a:rPr>
              <a:t>introduces </a:t>
            </a:r>
            <a:r>
              <a:rPr lang="en-US" sz="2800" dirty="0" smtClean="0">
                <a:latin typeface="Calibri" pitchFamily="34" charset="0"/>
              </a:rPr>
              <a:t>in the application.</a:t>
            </a:r>
          </a:p>
          <a:p>
            <a:pPr marL="274320" indent="-274320" algn="just">
              <a:lnSpc>
                <a:spcPct val="12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800" dirty="0" smtClean="0">
                <a:latin typeface="Calibri" pitchFamily="34" charset="0"/>
              </a:rPr>
              <a:t>	Once at the hotel and </a:t>
            </a:r>
            <a:r>
              <a:rPr lang="ro-RO" sz="2800" dirty="0" smtClean="0">
                <a:latin typeface="Calibri" pitchFamily="34" charset="0"/>
              </a:rPr>
              <a:t>if it </a:t>
            </a:r>
            <a:r>
              <a:rPr lang="en-US" sz="2800" dirty="0" smtClean="0">
                <a:latin typeface="Calibri" pitchFamily="34" charset="0"/>
              </a:rPr>
              <a:t>has made a prior booking, the customer will provide his identification and / or booking number and </a:t>
            </a:r>
            <a:r>
              <a:rPr lang="ro-RO" sz="2800" dirty="0" smtClean="0">
                <a:latin typeface="Calibri" pitchFamily="34" charset="0"/>
              </a:rPr>
              <a:t>the check in</a:t>
            </a:r>
            <a:r>
              <a:rPr lang="en-US" sz="2800" dirty="0" smtClean="0">
                <a:latin typeface="Calibri" pitchFamily="34" charset="0"/>
              </a:rPr>
              <a:t> is </a:t>
            </a:r>
            <a:r>
              <a:rPr lang="ro-RO" sz="2800" dirty="0" smtClean="0">
                <a:latin typeface="Calibri" pitchFamily="34" charset="0"/>
              </a:rPr>
              <a:t>finalized</a:t>
            </a:r>
            <a:r>
              <a:rPr lang="en-US" sz="2800" dirty="0" smtClean="0">
                <a:latin typeface="Calibri" pitchFamily="34" charset="0"/>
              </a:rPr>
              <a:t>. If there is </a:t>
            </a:r>
            <a:r>
              <a:rPr lang="ro-RO" sz="2800" dirty="0" smtClean="0">
                <a:latin typeface="Calibri" pitchFamily="34" charset="0"/>
              </a:rPr>
              <a:t>no</a:t>
            </a:r>
            <a:r>
              <a:rPr lang="en-US" sz="2800" dirty="0" smtClean="0">
                <a:latin typeface="Calibri" pitchFamily="34" charset="0"/>
              </a:rPr>
              <a:t> reservation, </a:t>
            </a:r>
            <a:r>
              <a:rPr lang="ro-RO" sz="2800" dirty="0" smtClean="0">
                <a:latin typeface="Calibri" pitchFamily="34" charset="0"/>
              </a:rPr>
              <a:t>the </a:t>
            </a:r>
            <a:r>
              <a:rPr lang="en-US" sz="2800" dirty="0" smtClean="0">
                <a:latin typeface="Calibri" pitchFamily="34" charset="0"/>
              </a:rPr>
              <a:t>availability for the required period</a:t>
            </a:r>
            <a:r>
              <a:rPr lang="ro-RO" sz="2800" dirty="0" smtClean="0">
                <a:latin typeface="Calibri" pitchFamily="34" charset="0"/>
              </a:rPr>
              <a:t> will be </a:t>
            </a:r>
            <a:r>
              <a:rPr lang="en-US" sz="2800" dirty="0" smtClean="0">
                <a:latin typeface="Calibri" pitchFamily="34" charset="0"/>
              </a:rPr>
              <a:t>check</a:t>
            </a:r>
            <a:r>
              <a:rPr lang="ro-RO" sz="2800" dirty="0" smtClean="0">
                <a:latin typeface="Calibri" pitchFamily="34" charset="0"/>
              </a:rPr>
              <a:t>ed</a:t>
            </a:r>
            <a:r>
              <a:rPr lang="en-US" sz="2800" dirty="0" smtClean="0">
                <a:latin typeface="Calibri" pitchFamily="34" charset="0"/>
              </a:rPr>
              <a:t>. When there is such a room, accommodation is made. At the end of the stay, the receptionist prepares a list of all the services </a:t>
            </a:r>
            <a:r>
              <a:rPr lang="ro-RO" sz="2800" dirty="0" smtClean="0">
                <a:latin typeface="Calibri" pitchFamily="34" charset="0"/>
              </a:rPr>
              <a:t>used </a:t>
            </a:r>
            <a:r>
              <a:rPr lang="en-US" sz="2800" dirty="0" smtClean="0">
                <a:latin typeface="Calibri" pitchFamily="34" charset="0"/>
              </a:rPr>
              <a:t>by the customer and their price. The list must be validated by the customer, then the final invoice</a:t>
            </a:r>
            <a:r>
              <a:rPr lang="ro-RO" sz="2800" dirty="0" smtClean="0">
                <a:latin typeface="Calibri" pitchFamily="34" charset="0"/>
              </a:rPr>
              <a:t> is drawn up</a:t>
            </a:r>
            <a:r>
              <a:rPr lang="en-US" sz="2800" dirty="0" smtClean="0">
                <a:latin typeface="Calibri" pitchFamily="34" charset="0"/>
              </a:rPr>
              <a:t>. The invoice can be paid partially or fully by bank transfer, cash or using a credit card. </a:t>
            </a:r>
            <a:r>
              <a:rPr lang="ro-RO" sz="2800" dirty="0" smtClean="0">
                <a:latin typeface="Calibri" pitchFamily="34" charset="0"/>
              </a:rPr>
              <a:t>Also</a:t>
            </a:r>
            <a:r>
              <a:rPr lang="en-US" sz="2800" dirty="0" smtClean="0">
                <a:latin typeface="Calibri" pitchFamily="34" charset="0"/>
              </a:rPr>
              <a:t>, before leaving the hotel, the customer is asked to complete a form to evaluate the services provided by the hotel premises</a:t>
            </a:r>
            <a:endParaRPr lang="ro-RO" sz="2600" b="1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2020</TotalTime>
  <Words>356</Words>
  <Application>Microsoft Office PowerPoint</Application>
  <PresentationFormat>On-screen Show (4:3)</PresentationFormat>
  <Paragraphs>49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Seminar 6 </vt:lpstr>
      <vt:lpstr>State machine diagram</vt:lpstr>
      <vt:lpstr>State machine diagram</vt:lpstr>
      <vt:lpstr>States</vt:lpstr>
      <vt:lpstr>Transitions</vt:lpstr>
      <vt:lpstr>Actions</vt:lpstr>
      <vt:lpstr>Decisions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Anca Andreescu</dc:creator>
  <cp:lastModifiedBy>Amy</cp:lastModifiedBy>
  <cp:revision>219</cp:revision>
  <dcterms:created xsi:type="dcterms:W3CDTF">2011-10-03T07:27:24Z</dcterms:created>
  <dcterms:modified xsi:type="dcterms:W3CDTF">2017-03-28T07:04:21Z</dcterms:modified>
</cp:coreProperties>
</file>